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10691813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E9F1F5"/>
    <a:srgbClr val="D0E3E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08" autoAdjust="0"/>
  </p:normalViewPr>
  <p:slideViewPr>
    <p:cSldViewPr snapToGrid="0">
      <p:cViewPr varScale="1">
        <p:scale>
          <a:sx n="103" d="100"/>
          <a:sy n="103" d="100"/>
        </p:scale>
        <p:origin x="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E7E03-92EC-4036-A1AA-8715E2DAF4F9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B192-2804-4617-9507-027102174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6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63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4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9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4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45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76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6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1D6E-32BD-4E52-B7BF-90FF4A99F982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0902-853F-45FC-8734-8C48828F3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7B8E4-6E82-AA97-D1D0-DCD2F7A2D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B565DCC-C0A7-C001-B3D9-6570A727DEB6}"/>
              </a:ext>
            </a:extLst>
          </p:cNvPr>
          <p:cNvCxnSpPr>
            <a:cxnSpLocks/>
          </p:cNvCxnSpPr>
          <p:nvPr/>
        </p:nvCxnSpPr>
        <p:spPr>
          <a:xfrm>
            <a:off x="0" y="7258657"/>
            <a:ext cx="10691813" cy="0"/>
          </a:xfrm>
          <a:prstGeom prst="line">
            <a:avLst/>
          </a:prstGeom>
          <a:ln w="38100">
            <a:solidFill>
              <a:srgbClr val="41B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BB85AE-DD78-2FC4-AEE3-D02CE52DE29A}"/>
              </a:ext>
            </a:extLst>
          </p:cNvPr>
          <p:cNvSpPr txBox="1"/>
          <p:nvPr/>
        </p:nvSpPr>
        <p:spPr>
          <a:xfrm>
            <a:off x="8383094" y="7297953"/>
            <a:ext cx="2313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Copyright©</a:t>
            </a:r>
            <a:r>
              <a:rPr kumimoji="1" lang="ja-JP" altLang="en-US" sz="900" dirty="0"/>
              <a:t> </a:t>
            </a:r>
            <a:r>
              <a:rPr kumimoji="1" lang="en-US" altLang="ja-JP" sz="900" dirty="0"/>
              <a:t>2024 iProject, All rights reserved.</a:t>
            </a:r>
            <a:endParaRPr kumimoji="1" lang="ja-JP" altLang="en-US" sz="9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6C76837-0486-F707-B55B-DD619D08C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03" y="313034"/>
            <a:ext cx="1856732" cy="54467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A6400C-A09F-BEB6-E4C2-B791580D6A29}"/>
              </a:ext>
            </a:extLst>
          </p:cNvPr>
          <p:cNvSpPr txBox="1"/>
          <p:nvPr/>
        </p:nvSpPr>
        <p:spPr>
          <a:xfrm>
            <a:off x="1106676" y="-2048430"/>
            <a:ext cx="1959731" cy="59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ja-JP" sz="3266" b="1" dirty="0">
              <a:solidFill>
                <a:srgbClr val="9E4F00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3EFEB5F-619B-649E-D7F3-6FB7046646EB}"/>
              </a:ext>
            </a:extLst>
          </p:cNvPr>
          <p:cNvSpPr txBox="1">
            <a:spLocks/>
          </p:cNvSpPr>
          <p:nvPr/>
        </p:nvSpPr>
        <p:spPr bwMode="auto">
          <a:xfrm>
            <a:off x="1325512" y="2189609"/>
            <a:ext cx="1522061" cy="95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998" dirty="0">
                <a:solidFill>
                  <a:schemeClr val="bg1"/>
                </a:solidFill>
                <a:latin typeface="Noto Sans JP"/>
              </a:rPr>
              <a:t>教員資格を持ったネイティブ講師を中心として、生徒達のバックグ　</a:t>
            </a:r>
            <a:endParaRPr lang="en-US" altLang="ja-JP" sz="998" dirty="0">
              <a:solidFill>
                <a:schemeClr val="bg1"/>
              </a:solidFill>
              <a:latin typeface="Noto Sans JP"/>
            </a:endParaRPr>
          </a:p>
          <a:p>
            <a:r>
              <a:rPr lang="ja-JP" altLang="en-US" sz="998" dirty="0">
                <a:solidFill>
                  <a:schemeClr val="bg1"/>
                </a:solidFill>
                <a:latin typeface="Noto Sans JP"/>
              </a:rPr>
              <a:t>　　ランドを理解した</a:t>
            </a:r>
            <a:endParaRPr lang="en-US" altLang="ja-JP" sz="998" dirty="0">
              <a:solidFill>
                <a:schemeClr val="bg1"/>
              </a:solidFill>
              <a:latin typeface="Noto Sans JP"/>
            </a:endParaRPr>
          </a:p>
          <a:p>
            <a:r>
              <a:rPr lang="ja-JP" altLang="en-US" sz="998" dirty="0">
                <a:solidFill>
                  <a:schemeClr val="bg1"/>
                </a:solidFill>
                <a:latin typeface="Noto Sans JP"/>
              </a:rPr>
              <a:t>　　　指導力の ある講</a:t>
            </a:r>
            <a:endParaRPr lang="en-US" altLang="ja-JP" sz="998" dirty="0">
              <a:solidFill>
                <a:schemeClr val="bg1"/>
              </a:solidFill>
              <a:latin typeface="Noto Sans JP"/>
            </a:endParaRPr>
          </a:p>
          <a:p>
            <a:r>
              <a:rPr lang="ja-JP" altLang="en-US" sz="998" dirty="0">
                <a:solidFill>
                  <a:schemeClr val="bg1"/>
                </a:solidFill>
                <a:latin typeface="Noto Sans JP"/>
              </a:rPr>
              <a:t>　　　師ばかりです。</a:t>
            </a:r>
            <a:endParaRPr lang="ja-JP" altLang="en-US" sz="998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223EAA3-9381-A962-420B-14A6CE8EDBFA}"/>
              </a:ext>
            </a:extLst>
          </p:cNvPr>
          <p:cNvGrpSpPr/>
          <p:nvPr/>
        </p:nvGrpSpPr>
        <p:grpSpPr>
          <a:xfrm>
            <a:off x="745269" y="1624961"/>
            <a:ext cx="9201273" cy="5207618"/>
            <a:chOff x="1091266" y="1715297"/>
            <a:chExt cx="8554073" cy="484132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39871A1-2C0D-44EE-5B77-8F8328DB6219}"/>
                </a:ext>
              </a:extLst>
            </p:cNvPr>
            <p:cNvGrpSpPr/>
            <p:nvPr/>
          </p:nvGrpSpPr>
          <p:grpSpPr>
            <a:xfrm>
              <a:off x="1091266" y="1715297"/>
              <a:ext cx="2037962" cy="2336438"/>
              <a:chOff x="632408" y="1398430"/>
              <a:chExt cx="2246476" cy="2575490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C56B14B4-63B2-485F-6D2F-D2533A25B9CC}"/>
                  </a:ext>
                </a:extLst>
              </p:cNvPr>
              <p:cNvSpPr/>
              <p:nvPr/>
            </p:nvSpPr>
            <p:spPr>
              <a:xfrm>
                <a:off x="632408" y="1398430"/>
                <a:ext cx="2246476" cy="2575490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E8E63868-4A2B-CB9F-4D9B-A27E9AE6E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150" y="1409701"/>
                <a:ext cx="2213051" cy="2561542"/>
              </a:xfrm>
              <a:prstGeom prst="rect">
                <a:avLst/>
              </a:prstGeom>
            </p:spPr>
          </p:pic>
          <p:sp>
            <p:nvSpPr>
              <p:cNvPr id="53" name="タイトル 1">
                <a:extLst>
                  <a:ext uri="{FF2B5EF4-FFF2-40B4-BE49-F238E27FC236}">
                    <a16:creationId xmlns:a16="http://schemas.microsoft.com/office/drawing/2014/main" id="{EB2AA8D7-4A8D-3FEA-D027-29FB5C3952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48536" y="1891163"/>
                <a:ext cx="1677790" cy="105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953" tIns="41476" rIns="82953" bIns="41476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998" dirty="0">
                    <a:solidFill>
                      <a:schemeClr val="bg1"/>
                    </a:solidFill>
                    <a:latin typeface="Noto Sans JP"/>
                  </a:rPr>
                  <a:t>教員資格を持ったネイティブ講師を中心として、生徒達のバックグ　</a:t>
                </a:r>
                <a:endParaRPr lang="en-US" altLang="ja-JP" sz="998" dirty="0">
                  <a:solidFill>
                    <a:schemeClr val="bg1"/>
                  </a:solidFill>
                  <a:latin typeface="Noto Sans JP"/>
                </a:endParaRPr>
              </a:p>
              <a:p>
                <a:r>
                  <a:rPr lang="ja-JP" altLang="en-US" sz="998" dirty="0">
                    <a:solidFill>
                      <a:schemeClr val="bg1"/>
                    </a:solidFill>
                    <a:latin typeface="Noto Sans JP"/>
                  </a:rPr>
                  <a:t>　　ランドを理解した</a:t>
                </a:r>
                <a:endParaRPr lang="en-US" altLang="ja-JP" sz="998" dirty="0">
                  <a:solidFill>
                    <a:schemeClr val="bg1"/>
                  </a:solidFill>
                  <a:latin typeface="Noto Sans JP"/>
                </a:endParaRPr>
              </a:p>
              <a:p>
                <a:r>
                  <a:rPr lang="ja-JP" altLang="en-US" sz="998" dirty="0">
                    <a:solidFill>
                      <a:schemeClr val="bg1"/>
                    </a:solidFill>
                    <a:latin typeface="Noto Sans JP"/>
                  </a:rPr>
                  <a:t>　　　指導力の ある講</a:t>
                </a:r>
                <a:endParaRPr lang="en-US" altLang="ja-JP" sz="998" dirty="0">
                  <a:solidFill>
                    <a:schemeClr val="bg1"/>
                  </a:solidFill>
                  <a:latin typeface="Noto Sans JP"/>
                </a:endParaRPr>
              </a:p>
              <a:p>
                <a:r>
                  <a:rPr lang="ja-JP" altLang="en-US" sz="998" dirty="0">
                    <a:solidFill>
                      <a:schemeClr val="bg1"/>
                    </a:solidFill>
                    <a:latin typeface="Noto Sans JP"/>
                  </a:rPr>
                  <a:t>　　　師ばかりです。</a:t>
                </a:r>
                <a:endParaRPr lang="ja-JP" altLang="en-US" sz="998" b="1" dirty="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6D96BDB-A5F5-C1ED-EAC8-A071DC548508}"/>
                </a:ext>
              </a:extLst>
            </p:cNvPr>
            <p:cNvGrpSpPr/>
            <p:nvPr/>
          </p:nvGrpSpPr>
          <p:grpSpPr>
            <a:xfrm>
              <a:off x="3252975" y="1726522"/>
              <a:ext cx="2062368" cy="2336438"/>
              <a:chOff x="3014222" y="1398430"/>
              <a:chExt cx="2273379" cy="2575490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8F333CE4-0141-057E-2690-47887427D5FC}"/>
                  </a:ext>
                </a:extLst>
              </p:cNvPr>
              <p:cNvSpPr/>
              <p:nvPr/>
            </p:nvSpPr>
            <p:spPr>
              <a:xfrm>
                <a:off x="3014222" y="1398430"/>
                <a:ext cx="2246476" cy="2575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7332E290-34A5-B733-5FEF-6ADC432BB1D4}"/>
                  </a:ext>
                </a:extLst>
              </p:cNvPr>
              <p:cNvSpPr/>
              <p:nvPr/>
            </p:nvSpPr>
            <p:spPr bwMode="auto">
              <a:xfrm>
                <a:off x="3041125" y="2806253"/>
                <a:ext cx="2246476" cy="111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ts val="127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53" dirty="0">
                    <a:solidFill>
                      <a:srgbClr val="3333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とてもフレンドリーで生徒との距離が近い講師です。理系の教科が得意で、母国の高校でも教えていた経験があります。知識が大変豊富で、毎日</a:t>
                </a:r>
                <a:r>
                  <a:rPr lang="en-US" altLang="ja-JP" sz="953" dirty="0">
                    <a:solidFill>
                      <a:srgbClr val="3333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Zach</a:t>
                </a:r>
                <a:r>
                  <a:rPr lang="ja-JP" altLang="en-US" sz="953" dirty="0">
                    <a:solidFill>
                      <a:srgbClr val="3333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先生の話からレッスンが盛り上がっています。</a:t>
                </a:r>
              </a:p>
            </p:txBody>
          </p: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B6D80FF7-EFB7-DF5D-F722-05E4210F47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568" y="1532097"/>
                <a:ext cx="895184" cy="117226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9" name="正方形/長方形 8">
                <a:extLst>
                  <a:ext uri="{FF2B5EF4-FFF2-40B4-BE49-F238E27FC236}">
                    <a16:creationId xmlns:a16="http://schemas.microsoft.com/office/drawing/2014/main" id="{E7A1393C-A8E2-624B-16B5-20001ED64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634" y="1730947"/>
                <a:ext cx="994355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latin typeface="Arial" panose="020B0604020202020204" pitchFamily="34" charset="0"/>
                  </a:rPr>
                  <a:t>Zach</a:t>
                </a:r>
                <a:r>
                  <a:rPr lang="ja-JP" altLang="en-US" sz="1400" b="1" dirty="0">
                    <a:latin typeface="Arial" panose="020B0604020202020204" pitchFamily="34" charset="0"/>
                  </a:rPr>
                  <a:t>先生</a:t>
                </a:r>
                <a:endParaRPr lang="ja-JP" altLang="en-US" sz="14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E8ED37F0-E3A6-DC60-4CA1-B7E3D6AC5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" t="3843" r="1828" b="-1"/>
              <a:stretch/>
            </p:blipFill>
            <p:spPr>
              <a:xfrm>
                <a:off x="3250439" y="2150762"/>
                <a:ext cx="682691" cy="47312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F9A4DC3-C211-CEEC-52F5-87CFA174B9C9}"/>
                </a:ext>
              </a:extLst>
            </p:cNvPr>
            <p:cNvGrpSpPr/>
            <p:nvPr/>
          </p:nvGrpSpPr>
          <p:grpSpPr>
            <a:xfrm>
              <a:off x="3226715" y="4172883"/>
              <a:ext cx="2053013" cy="2351624"/>
              <a:chOff x="7767002" y="1408842"/>
              <a:chExt cx="2263066" cy="2592229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6C983A9-63CB-3546-CF11-30198B742476}"/>
                  </a:ext>
                </a:extLst>
              </p:cNvPr>
              <p:cNvSpPr/>
              <p:nvPr/>
            </p:nvSpPr>
            <p:spPr>
              <a:xfrm>
                <a:off x="7783592" y="1408842"/>
                <a:ext cx="2246476" cy="2575490"/>
              </a:xfrm>
              <a:prstGeom prst="rect">
                <a:avLst/>
              </a:prstGeom>
              <a:solidFill>
                <a:srgbClr val="FFECB7"/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FDA3C546-6D15-749F-08AF-28D45B81A64A}"/>
                  </a:ext>
                </a:extLst>
              </p:cNvPr>
              <p:cNvSpPr/>
              <p:nvPr/>
            </p:nvSpPr>
            <p:spPr bwMode="auto">
              <a:xfrm>
                <a:off x="7783592" y="2802539"/>
                <a:ext cx="2246476" cy="119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"/>
                  </a:lnSpc>
                </a:pPr>
                <a:r>
                  <a:rPr lang="ja-JP" altLang="en-US" sz="953" kern="1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Times New Roman (本文のフォント - コンプレ"/>
                  </a:rPr>
                  <a:t>心理学、カウンセリング、行動神経心理学を学んできたこともあり、生徒達に寄り添った指導が得意です。趣味は英語を教えること！と言う程、自身が楽しみながらクラスを担当しています。ブラジリアン柔術をマスターしているアクティブな講師です。</a:t>
                </a:r>
                <a:endParaRPr lang="en-US" altLang="ja-JP" sz="953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正方形/長方形 8">
                <a:extLst>
                  <a:ext uri="{FF2B5EF4-FFF2-40B4-BE49-F238E27FC236}">
                    <a16:creationId xmlns:a16="http://schemas.microsoft.com/office/drawing/2014/main" id="{759389B5-61C4-91AE-9F5F-8994664B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7002" y="1735475"/>
                <a:ext cx="1257316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latin typeface="Arial" panose="020B0604020202020204" pitchFamily="34" charset="0"/>
                  </a:rPr>
                  <a:t>Jordan</a:t>
                </a:r>
                <a:r>
                  <a:rPr lang="ja-JP" altLang="en-US" sz="1400" b="1" dirty="0">
                    <a:latin typeface="Arial" panose="020B0604020202020204" pitchFamily="34" charset="0"/>
                  </a:rPr>
                  <a:t>先生</a:t>
                </a:r>
                <a:endParaRPr lang="ja-JP" altLang="en-US" sz="14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45B3CF95-E4D0-77B6-2D01-12BAEC5F2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3330" y="2154234"/>
                <a:ext cx="790688" cy="439771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FC786B5-C9E8-45B7-1314-212DC80CBCB1}"/>
                </a:ext>
              </a:extLst>
            </p:cNvPr>
            <p:cNvGrpSpPr/>
            <p:nvPr/>
          </p:nvGrpSpPr>
          <p:grpSpPr>
            <a:xfrm>
              <a:off x="7562585" y="1734134"/>
              <a:ext cx="2037962" cy="2360477"/>
              <a:chOff x="629013" y="4062090"/>
              <a:chExt cx="2246476" cy="2601989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A1FF787-BAE2-83CF-5319-B478CF47A5E3}"/>
                  </a:ext>
                </a:extLst>
              </p:cNvPr>
              <p:cNvSpPr/>
              <p:nvPr/>
            </p:nvSpPr>
            <p:spPr>
              <a:xfrm>
                <a:off x="629013" y="4062090"/>
                <a:ext cx="2246476" cy="25754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70"/>
                  </a:lnSpc>
                </a:pPr>
                <a:endParaRPr kumimoji="1" lang="ja-JP" altLang="en-US" dirty="0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D68403E7-AA06-B828-9DBD-9CCA8871E343}"/>
                  </a:ext>
                </a:extLst>
              </p:cNvPr>
              <p:cNvSpPr/>
              <p:nvPr/>
            </p:nvSpPr>
            <p:spPr bwMode="auto">
              <a:xfrm>
                <a:off x="636297" y="5459682"/>
                <a:ext cx="2228904" cy="120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5" algn="just">
                  <a:lnSpc>
                    <a:spcPts val="1270"/>
                  </a:lnSpc>
                  <a:spcAft>
                    <a:spcPts val="0"/>
                  </a:spcAft>
                  <a:tabLst>
                    <a:tab pos="228602" algn="l"/>
                  </a:tabLst>
                  <a:defRPr/>
                </a:pPr>
                <a:r>
                  <a:rPr lang="ja-JP" altLang="en-US" sz="953" kern="1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Arial" panose="020B0604020202020204" pitchFamily="34" charset="0"/>
                  </a:rPr>
                  <a:t>責任感が強く、きめ細やかな指導が好評です。わかり易さだけでなく、面白さにも配慮されたレッスンで、生徒たちは忍耐強く、着実に英語力をつけています。本国で教員免許を取得しています。</a:t>
                </a:r>
                <a:endParaRPr lang="ja-JP" altLang="en-US" sz="953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20019453-98A0-E7A7-1BFE-A011B5FCBC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03" r="7848"/>
              <a:stretch/>
            </p:blipFill>
            <p:spPr>
              <a:xfrm>
                <a:off x="1773143" y="4222240"/>
                <a:ext cx="944717" cy="116993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9525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39" name="正方形/長方形 8">
                <a:extLst>
                  <a:ext uri="{FF2B5EF4-FFF2-40B4-BE49-F238E27FC236}">
                    <a16:creationId xmlns:a16="http://schemas.microsoft.com/office/drawing/2014/main" id="{3CC08EB5-38D0-886B-854F-5C49ABEC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399" y="4343499"/>
                <a:ext cx="994355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latin typeface="Arial" panose="020B0604020202020204" pitchFamily="34" charset="0"/>
                  </a:rPr>
                  <a:t>Jake</a:t>
                </a:r>
                <a:r>
                  <a:rPr lang="ja-JP" altLang="en-US" sz="1400" b="1" dirty="0">
                    <a:latin typeface="Arial" panose="020B0604020202020204" pitchFamily="34" charset="0"/>
                  </a:rPr>
                  <a:t>先生</a:t>
                </a:r>
                <a:endParaRPr lang="ja-JP" altLang="en-US" sz="14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3ADD8832-6E01-CB32-F637-3B1331754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" t="3843" r="1828" b="-1"/>
              <a:stretch/>
            </p:blipFill>
            <p:spPr>
              <a:xfrm>
                <a:off x="832204" y="4763314"/>
                <a:ext cx="682691" cy="473120"/>
              </a:xfrm>
              <a:prstGeom prst="rect">
                <a:avLst/>
              </a:prstGeom>
            </p:spPr>
          </p:pic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B9D1D02-6CD6-B68A-C562-27D0FBB9B3FF}"/>
                </a:ext>
              </a:extLst>
            </p:cNvPr>
            <p:cNvGrpSpPr/>
            <p:nvPr/>
          </p:nvGrpSpPr>
          <p:grpSpPr>
            <a:xfrm>
              <a:off x="1101085" y="4176386"/>
              <a:ext cx="2037962" cy="2380235"/>
              <a:chOff x="5400743" y="4062090"/>
              <a:chExt cx="2246476" cy="2623768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07BFC75-DB2E-D8EC-8035-D9857D9862A1}"/>
                  </a:ext>
                </a:extLst>
              </p:cNvPr>
              <p:cNvSpPr/>
              <p:nvPr/>
            </p:nvSpPr>
            <p:spPr>
              <a:xfrm>
                <a:off x="5400743" y="4062090"/>
                <a:ext cx="2246476" cy="2575490"/>
              </a:xfrm>
              <a:prstGeom prst="rect">
                <a:avLst/>
              </a:prstGeom>
              <a:solidFill>
                <a:srgbClr val="EDF8F4"/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2AE51F1B-A3A7-C951-34D6-DC1907FF1FB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86" t="3007" r="9167" b="15662"/>
              <a:stretch/>
            </p:blipFill>
            <p:spPr>
              <a:xfrm>
                <a:off x="6579122" y="4226583"/>
                <a:ext cx="905021" cy="115986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C715F7A9-EC7F-C95E-D274-CBDA726D14B2}"/>
                  </a:ext>
                </a:extLst>
              </p:cNvPr>
              <p:cNvSpPr/>
              <p:nvPr/>
            </p:nvSpPr>
            <p:spPr bwMode="auto">
              <a:xfrm>
                <a:off x="5411756" y="5481461"/>
                <a:ext cx="2208792" cy="120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ts val="127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53" dirty="0">
                    <a:solidFill>
                      <a:srgbClr val="3333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アメリカ本国の高校で英語と数学を教えていました。算数のレッスンはわかりやすいと定評です。また、音楽とアートが得意で、クラリネット、バイオリン、ウクレレ、などの楽器を弾くことができます。</a:t>
                </a:r>
                <a:endParaRPr lang="en-US" altLang="ja-JP" sz="953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正方形/長方形 8">
                <a:extLst>
                  <a:ext uri="{FF2B5EF4-FFF2-40B4-BE49-F238E27FC236}">
                    <a16:creationId xmlns:a16="http://schemas.microsoft.com/office/drawing/2014/main" id="{0BB899A7-2095-89A2-6EB4-C9079E627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025" y="4387596"/>
                <a:ext cx="994355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70" b="1" dirty="0">
                    <a:latin typeface="Arial" panose="020B0604020202020204" pitchFamily="34" charset="0"/>
                  </a:rPr>
                  <a:t>Josh</a:t>
                </a:r>
                <a:r>
                  <a:rPr lang="ja-JP" altLang="en-US" sz="1270" b="1" dirty="0">
                    <a:latin typeface="Arial" panose="020B0604020202020204" pitchFamily="34" charset="0"/>
                  </a:rPr>
                  <a:t>先生</a:t>
                </a:r>
                <a:endParaRPr lang="ja-JP" altLang="en-US" sz="127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3E557B31-6E77-A2F8-FB7A-C08D54EDA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" t="3843" r="1828" b="-1"/>
              <a:stretch/>
            </p:blipFill>
            <p:spPr>
              <a:xfrm>
                <a:off x="5635830" y="4807411"/>
                <a:ext cx="682691" cy="473120"/>
              </a:xfrm>
              <a:prstGeom prst="rect">
                <a:avLst/>
              </a:prstGeom>
            </p:spPr>
          </p:pic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14D350E-7F07-EC00-7B4A-41D88AB97C0F}"/>
                </a:ext>
              </a:extLst>
            </p:cNvPr>
            <p:cNvGrpSpPr/>
            <p:nvPr/>
          </p:nvGrpSpPr>
          <p:grpSpPr>
            <a:xfrm>
              <a:off x="7515066" y="4163437"/>
              <a:ext cx="2130273" cy="2371190"/>
              <a:chOff x="7724630" y="4062090"/>
              <a:chExt cx="2348231" cy="261379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B4CE18BC-E021-6CCB-E40B-D572AA52847F}"/>
                  </a:ext>
                </a:extLst>
              </p:cNvPr>
              <p:cNvSpPr/>
              <p:nvPr/>
            </p:nvSpPr>
            <p:spPr>
              <a:xfrm>
                <a:off x="7783592" y="4062090"/>
                <a:ext cx="2246476" cy="2575490"/>
              </a:xfrm>
              <a:prstGeom prst="rect">
                <a:avLst/>
              </a:prstGeom>
              <a:solidFill>
                <a:srgbClr val="F3E7FF"/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2D5F293-662B-D0F0-3A17-17056B061855}"/>
                  </a:ext>
                </a:extLst>
              </p:cNvPr>
              <p:cNvSpPr/>
              <p:nvPr/>
            </p:nvSpPr>
            <p:spPr bwMode="auto">
              <a:xfrm>
                <a:off x="7790604" y="5471491"/>
                <a:ext cx="2282257" cy="120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ts val="127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53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Arial" panose="020B0604020202020204" pitchFamily="34" charset="0"/>
                  </a:rPr>
                  <a:t>「楽しいことが大好き」な雰囲気がにじみ出ているような講師です。レッスンにはいつも全力投球で、クラスからはたくさんの笑い声が聞こえてきます。レッスン以外の時間も常に生徒に囲まれています。</a:t>
                </a:r>
                <a:endParaRPr lang="en-US" altLang="ja-JP" sz="953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" name="正方形/長方形 8">
                <a:extLst>
                  <a:ext uri="{FF2B5EF4-FFF2-40B4-BE49-F238E27FC236}">
                    <a16:creationId xmlns:a16="http://schemas.microsoft.com/office/drawing/2014/main" id="{F5517964-584A-A3F7-B6BC-CFF285C5E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630" y="4397138"/>
                <a:ext cx="1257315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latin typeface="Arial" panose="020B0604020202020204" pitchFamily="34" charset="0"/>
                  </a:rPr>
                  <a:t>Sam</a:t>
                </a:r>
                <a:r>
                  <a:rPr lang="ja-JP" altLang="en-US" sz="1400" b="1" dirty="0">
                    <a:latin typeface="Arial" panose="020B0604020202020204" pitchFamily="34" charset="0"/>
                  </a:rPr>
                  <a:t>先生</a:t>
                </a:r>
                <a:endParaRPr lang="ja-JP" altLang="en-US" sz="14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61008756-5259-1BB3-4A6F-406B67981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958" y="4815897"/>
                <a:ext cx="790688" cy="439771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4FD92E4E-841D-6277-E954-BD37F974F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66" t="5324" r="17654" b="32764"/>
              <a:stretch/>
            </p:blipFill>
            <p:spPr bwMode="auto">
              <a:xfrm>
                <a:off x="8914923" y="4197111"/>
                <a:ext cx="974272" cy="11833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B50FF0C-BA50-2ACD-C79F-F73408FDC95C}"/>
                </a:ext>
              </a:extLst>
            </p:cNvPr>
            <p:cNvGrpSpPr/>
            <p:nvPr/>
          </p:nvGrpSpPr>
          <p:grpSpPr>
            <a:xfrm>
              <a:off x="5407397" y="4171663"/>
              <a:ext cx="2037962" cy="2336437"/>
              <a:chOff x="5400743" y="1393224"/>
              <a:chExt cx="2246476" cy="2575490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CB6F239-8308-E2B0-4B05-82A0596E2DA5}"/>
                  </a:ext>
                </a:extLst>
              </p:cNvPr>
              <p:cNvSpPr/>
              <p:nvPr/>
            </p:nvSpPr>
            <p:spPr>
              <a:xfrm>
                <a:off x="5400743" y="1393224"/>
                <a:ext cx="2246476" cy="25754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CCEE2C5-46CB-3410-1A6C-D14DDD0B8B5C}"/>
                  </a:ext>
                </a:extLst>
              </p:cNvPr>
              <p:cNvSpPr/>
              <p:nvPr/>
            </p:nvSpPr>
            <p:spPr bwMode="auto">
              <a:xfrm>
                <a:off x="5443861" y="2770022"/>
                <a:ext cx="2160240" cy="1198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5" algn="just">
                  <a:lnSpc>
                    <a:spcPts val="1150"/>
                  </a:lnSpc>
                  <a:spcAft>
                    <a:spcPts val="0"/>
                  </a:spcAft>
                  <a:tabLst>
                    <a:tab pos="228602" algn="l"/>
                  </a:tabLst>
                  <a:defRPr/>
                </a:pPr>
                <a:r>
                  <a:rPr lang="ja-JP" altLang="en-US" sz="953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舞台芸術を専攻していたこともあり、芸術全般に精通しています。また、長きに渡り英語を指導してきました。ハイキングや読書で見聞を広めることが好きで、生徒達と一緒に新しい発見をしていくことを楽しみにしています。</a:t>
                </a:r>
              </a:p>
            </p:txBody>
          </p:sp>
          <p:sp>
            <p:nvSpPr>
              <p:cNvPr id="20" name="正方形/長方形 8">
                <a:extLst>
                  <a:ext uri="{FF2B5EF4-FFF2-40B4-BE49-F238E27FC236}">
                    <a16:creationId xmlns:a16="http://schemas.microsoft.com/office/drawing/2014/main" id="{91EB7F73-578F-0121-CE08-D177E96B1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4026" y="1719204"/>
                <a:ext cx="1154946" cy="31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latin typeface="Arial" panose="020B0604020202020204" pitchFamily="34" charset="0"/>
                  </a:rPr>
                  <a:t>Maya</a:t>
                </a:r>
                <a:r>
                  <a:rPr lang="ja-JP" altLang="en-US" sz="1400" b="1" dirty="0">
                    <a:latin typeface="Arial" panose="020B0604020202020204" pitchFamily="34" charset="0"/>
                  </a:rPr>
                  <a:t>先生</a:t>
                </a:r>
                <a:endParaRPr lang="ja-JP" altLang="en-US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77ADCD95-88B8-CF75-72CE-E0B8704924DE}"/>
                </a:ext>
              </a:extLst>
            </p:cNvPr>
            <p:cNvGrpSpPr/>
            <p:nvPr/>
          </p:nvGrpSpPr>
          <p:grpSpPr>
            <a:xfrm>
              <a:off x="5407484" y="1725522"/>
              <a:ext cx="2037962" cy="2355372"/>
              <a:chOff x="5386993" y="4165826"/>
              <a:chExt cx="2037962" cy="2355372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76F76013-D46D-D5E5-4657-9BD3BC1690A4}"/>
                  </a:ext>
                </a:extLst>
              </p:cNvPr>
              <p:cNvGrpSpPr/>
              <p:nvPr/>
            </p:nvGrpSpPr>
            <p:grpSpPr>
              <a:xfrm>
                <a:off x="5386993" y="4165826"/>
                <a:ext cx="2037962" cy="2355372"/>
                <a:chOff x="5395000" y="4076065"/>
                <a:chExt cx="2246476" cy="2596362"/>
              </a:xfrm>
            </p:grpSpPr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76B821EE-35AA-316F-A5B0-A1EFBC3EF526}"/>
                    </a:ext>
                  </a:extLst>
                </p:cNvPr>
                <p:cNvSpPr/>
                <p:nvPr/>
              </p:nvSpPr>
              <p:spPr>
                <a:xfrm>
                  <a:off x="5395000" y="4076065"/>
                  <a:ext cx="2246476" cy="255962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2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D3CB2B9A-757E-569D-4F95-890E38468C91}"/>
                    </a:ext>
                  </a:extLst>
                </p:cNvPr>
                <p:cNvSpPr/>
                <p:nvPr/>
              </p:nvSpPr>
              <p:spPr bwMode="auto">
                <a:xfrm>
                  <a:off x="5421714" y="5468030"/>
                  <a:ext cx="2219762" cy="1204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fontAlgn="auto" hangingPunct="1">
                    <a:lnSpc>
                      <a:spcPts val="127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953" dirty="0">
                      <a:solidFill>
                        <a:srgbClr val="333333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とても穏やかな人柄で、丁寧な指導が大好評な講師です。レクリエーションリーダーなどを通して、多くの子どもたちと関わってきた経験もあり、生徒の気持ちに寄り添ったレッスンを行います。</a:t>
                  </a:r>
                </a:p>
              </p:txBody>
            </p:sp>
            <p:sp>
              <p:nvSpPr>
                <p:cNvPr id="29" name="正方形/長方形 8">
                  <a:extLst>
                    <a:ext uri="{FF2B5EF4-FFF2-40B4-BE49-F238E27FC236}">
                      <a16:creationId xmlns:a16="http://schemas.microsoft.com/office/drawing/2014/main" id="{99AA5239-0971-D155-84DD-155850346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8187" y="4405177"/>
                  <a:ext cx="1165887" cy="317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400" b="1" dirty="0">
                      <a:latin typeface="Arial" panose="020B0604020202020204" pitchFamily="34" charset="0"/>
                    </a:rPr>
                    <a:t>Jason</a:t>
                  </a:r>
                  <a:r>
                    <a:rPr lang="ja-JP" altLang="en-US" sz="1400" b="1" dirty="0">
                      <a:latin typeface="Arial" panose="020B0604020202020204" pitchFamily="34" charset="0"/>
                    </a:rPr>
                    <a:t>先生</a:t>
                  </a:r>
                  <a:endParaRPr lang="ja-JP" altLang="en-US" sz="1400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30" name="図 29">
                  <a:extLst>
                    <a:ext uri="{FF2B5EF4-FFF2-40B4-BE49-F238E27FC236}">
                      <a16:creationId xmlns:a16="http://schemas.microsoft.com/office/drawing/2014/main" id="{4BE1EFFB-D618-E135-5773-C3B460C64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1" t="3843" r="1828" b="-1"/>
                <a:stretch/>
              </p:blipFill>
              <p:spPr>
                <a:xfrm>
                  <a:off x="5649786" y="4812538"/>
                  <a:ext cx="682691" cy="473120"/>
                </a:xfrm>
                <a:prstGeom prst="rect">
                  <a:avLst/>
                </a:prstGeom>
              </p:spPr>
            </p:pic>
          </p:grp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BD22E001-15EE-99F4-EE2F-943ACF9C2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1" t="5106" r="14873" b="28808"/>
              <a:stretch/>
            </p:blipFill>
            <p:spPr>
              <a:xfrm>
                <a:off x="6484176" y="4297925"/>
                <a:ext cx="818018" cy="98834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255EC6E-57EC-9E39-5550-08901F9E3263}"/>
              </a:ext>
            </a:extLst>
          </p:cNvPr>
          <p:cNvSpPr txBox="1"/>
          <p:nvPr/>
        </p:nvSpPr>
        <p:spPr>
          <a:xfrm>
            <a:off x="503870" y="568687"/>
            <a:ext cx="6152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講師紹介</a:t>
            </a:r>
            <a:endParaRPr lang="en-US" altLang="ja-JP" sz="3600" b="1" dirty="0">
              <a:solidFill>
                <a:srgbClr val="9E4F00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8995FDA-8FFD-6926-B352-8BC9EB2930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5563" r="495" b="945"/>
          <a:stretch>
            <a:fillRect/>
          </a:stretch>
        </p:blipFill>
        <p:spPr>
          <a:xfrm>
            <a:off x="6579931" y="4426159"/>
            <a:ext cx="856539" cy="108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718B2C4-3B6E-9496-2478-94D293C126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98" y="4986612"/>
            <a:ext cx="872861" cy="436431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E824405-D77E-F178-4EDD-8DE62091E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-43" r="7814" b="18630"/>
          <a:stretch>
            <a:fillRect/>
          </a:stretch>
        </p:blipFill>
        <p:spPr>
          <a:xfrm>
            <a:off x="4236974" y="4403404"/>
            <a:ext cx="869271" cy="1102853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144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15740</TotalTime>
  <Words>421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Noto Sans JP</vt:lpstr>
      <vt:lpstr>メイリオ</vt:lpstr>
      <vt:lpstr>游ゴシック</vt:lpstr>
      <vt:lpstr>Arial</vt:lpstr>
      <vt:lpstr>Calibri</vt:lpstr>
      <vt:lpstr>Calibri Light</vt:lpstr>
      <vt:lpstr>Verdana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16</cp:revision>
  <cp:lastPrinted>2025-07-01T06:42:11Z</cp:lastPrinted>
  <dcterms:created xsi:type="dcterms:W3CDTF">2025-04-07T02:57:53Z</dcterms:created>
  <dcterms:modified xsi:type="dcterms:W3CDTF">2025-11-06T01:54:18Z</dcterms:modified>
</cp:coreProperties>
</file>